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4" r:id="rId1"/>
  </p:sldMasterIdLst>
  <p:notesMasterIdLst>
    <p:notesMasterId r:id="rId19"/>
  </p:notesMasterIdLst>
  <p:sldIdLst>
    <p:sldId id="256" r:id="rId2"/>
    <p:sldId id="364" r:id="rId3"/>
    <p:sldId id="396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65" r:id="rId15"/>
    <p:sldId id="384" r:id="rId16"/>
    <p:sldId id="385" r:id="rId17"/>
    <p:sldId id="308" r:id="rId18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3EB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DD2DA-0096-461D-9704-465BCAAC4C8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0E74B12-E89C-487A-9A88-2878303B00D7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es-CO" sz="2400" dirty="0" smtClean="0">
              <a:latin typeface="Agency FB" pitchFamily="34" charset="0"/>
            </a:rPr>
            <a:t>Formularla</a:t>
          </a:r>
          <a:r>
            <a:rPr lang="es-CO" sz="2400" baseline="0" dirty="0" smtClean="0">
              <a:latin typeface="Agency FB" pitchFamily="34" charset="0"/>
            </a:rPr>
            <a:t> en forma sencilla, objetivas e imparcial.</a:t>
          </a:r>
          <a:endParaRPr lang="es-CO" sz="2400" dirty="0">
            <a:latin typeface="Agency FB" pitchFamily="34" charset="0"/>
          </a:endParaRPr>
        </a:p>
      </dgm:t>
    </dgm:pt>
    <dgm:pt modelId="{1E80BABA-CD38-4498-8F79-5C6AE2FD51C2}" type="parTrans" cxnId="{C4FECC1B-2DA2-4178-B073-AC50DA3BB725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6930BA01-FAA9-4681-A2F2-671A7CA58794}" type="sibTrans" cxnId="{C4FECC1B-2DA2-4178-B073-AC50DA3BB725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5F319FAC-38A8-42F7-A14F-66DA3B30D76C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O" sz="200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Formular</a:t>
          </a:r>
          <a:r>
            <a:rPr lang="es-CO" sz="2000" baseline="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 las hipótesis necesarias, ya sea de primer, segundo y/o tercer grado. No es necesario tantas hipótesis.</a:t>
          </a:r>
          <a:endParaRPr lang="es-CO" sz="200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gm:t>
    </dgm:pt>
    <dgm:pt modelId="{C039C018-4E6A-44ED-B013-B93FE52F1722}" type="parTrans" cxnId="{CF1215C0-6C8B-432D-90B2-3EC37B02B42A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2B1B7D57-700F-4148-AB67-BE66DE346B40}" type="sibTrans" cxnId="{CF1215C0-6C8B-432D-90B2-3EC37B02B42A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F66A3F50-A0F9-4471-BD09-1200DB99B910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CO" sz="200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No existen reglas para definir las hipótesis, estas son el resultado de la habilidad y el conocimiento de los hechos y la selección de las variables.</a:t>
          </a:r>
          <a:endParaRPr lang="es-CO" sz="200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gm:t>
    </dgm:pt>
    <dgm:pt modelId="{25E4CCA1-FF6A-47AD-917F-EE7045FC35DF}" type="parTrans" cxnId="{BEAF78B2-AB54-4854-B090-7ED1609B82FF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6EC16731-071B-4C2F-9784-71110970F538}" type="sibTrans" cxnId="{BEAF78B2-AB54-4854-B090-7ED1609B82FF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D4263CDF-894D-45A4-9D0D-868A1F67AB3F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O" sz="200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Se establece hechos sencillos producto de la observación; anotarlos y relacionarlos pensando que existe relación causal entre el sujeto y sus atributos.</a:t>
          </a:r>
          <a:endParaRPr lang="es-CO" sz="200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gm:t>
    </dgm:pt>
    <dgm:pt modelId="{B06E35C3-A3CD-4400-84B1-9224E2ADEA64}" type="parTrans" cxnId="{987AC075-5C71-453F-A4FB-6E6763A91763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47014461-DDF4-4998-914E-67B47B246282}" type="sibTrans" cxnId="{987AC075-5C71-453F-A4FB-6E6763A91763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BF476B1F-A673-4280-83E5-FDBA0885EFA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O" sz="2000" b="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Hipótesis son enunciados que puedan ser sometidos  a prueba; así se puede demostrar y explicar hechos  o fenómenos planteados </a:t>
          </a:r>
          <a:endParaRPr lang="es-CO" sz="2000" b="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gm:t>
    </dgm:pt>
    <dgm:pt modelId="{83C4127B-A1AC-403C-B6CF-6F63D3A0824D}" type="parTrans" cxnId="{966C7436-226A-4F05-A036-2314E8E9CAC6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34C92AED-74FF-476D-8095-36046B26F0E4}" type="sibTrans" cxnId="{966C7436-226A-4F05-A036-2314E8E9CAC6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96948E7C-78F6-426F-8292-297A53BF70D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CO" sz="2000" b="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Formularla teniendo en cuenta el planteamiento del problema, los objetivos y el marco teórico.</a:t>
          </a:r>
          <a:endParaRPr lang="es-CO" sz="2000" b="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gm:t>
    </dgm:pt>
    <dgm:pt modelId="{666DEB66-A192-4984-BAA3-D2CCAB203103}" type="parTrans" cxnId="{0448A270-70FE-4DE7-9A40-BBF75A569C07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E866A0B6-A939-4B55-875E-3B27E2C3ECC3}" type="sibTrans" cxnId="{0448A270-70FE-4DE7-9A40-BBF75A569C07}">
      <dgm:prSet/>
      <dgm:spPr/>
      <dgm:t>
        <a:bodyPr/>
        <a:lstStyle/>
        <a:p>
          <a:endParaRPr lang="es-CO" sz="2400">
            <a:latin typeface="Agency FB" pitchFamily="34" charset="0"/>
          </a:endParaRPr>
        </a:p>
      </dgm:t>
    </dgm:pt>
    <dgm:pt modelId="{643C16D4-D164-48BC-BB2C-51CC57043F7A}" type="pres">
      <dgm:prSet presAssocID="{695DD2DA-0096-461D-9704-465BCAAC4C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FC60469-8569-4119-AEFB-D38E2F92BB1B}" type="pres">
      <dgm:prSet presAssocID="{60E74B12-E89C-487A-9A88-2878303B00D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84B1F2-A174-44F3-9C21-4BA09701B08D}" type="pres">
      <dgm:prSet presAssocID="{6930BA01-FAA9-4681-A2F2-671A7CA58794}" presName="sibTrans" presStyleCnt="0"/>
      <dgm:spPr/>
    </dgm:pt>
    <dgm:pt modelId="{A2C4B93A-9B77-40FA-8B90-E4457FE93693}" type="pres">
      <dgm:prSet presAssocID="{96948E7C-78F6-426F-8292-297A53BF70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1E86E4-6E68-4547-960F-C406620744E7}" type="pres">
      <dgm:prSet presAssocID="{E866A0B6-A939-4B55-875E-3B27E2C3ECC3}" presName="sibTrans" presStyleCnt="0"/>
      <dgm:spPr/>
    </dgm:pt>
    <dgm:pt modelId="{FEAFC678-3221-412F-9834-ECF0AA878CE8}" type="pres">
      <dgm:prSet presAssocID="{BF476B1F-A673-4280-83E5-FDBA0885EFA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41B07E-87E2-4332-B223-5841AF57F153}" type="pres">
      <dgm:prSet presAssocID="{34C92AED-74FF-476D-8095-36046B26F0E4}" presName="sibTrans" presStyleCnt="0"/>
      <dgm:spPr/>
    </dgm:pt>
    <dgm:pt modelId="{E0A1FE28-2EA6-4561-8008-C4A5F33113F5}" type="pres">
      <dgm:prSet presAssocID="{5F319FAC-38A8-42F7-A14F-66DA3B30D76C}" presName="node" presStyleLbl="node1" presStyleIdx="3" presStyleCnt="6" custLinFactNeighborX="812" custLinFactNeighborY="-58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F369C4-820E-4F15-83FD-833ECB24F9AD}" type="pres">
      <dgm:prSet presAssocID="{2B1B7D57-700F-4148-AB67-BE66DE346B40}" presName="sibTrans" presStyleCnt="0"/>
      <dgm:spPr/>
    </dgm:pt>
    <dgm:pt modelId="{0B845EA8-908E-4FDE-B6B3-121EC3D68EFB}" type="pres">
      <dgm:prSet presAssocID="{F66A3F50-A0F9-4471-BD09-1200DB99B91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5DECF3-17FB-424D-B46F-B79D470EF165}" type="pres">
      <dgm:prSet presAssocID="{6EC16731-071B-4C2F-9784-71110970F538}" presName="sibTrans" presStyleCnt="0"/>
      <dgm:spPr/>
    </dgm:pt>
    <dgm:pt modelId="{0B1237E5-0419-43E5-9450-08C6CF10423C}" type="pres">
      <dgm:prSet presAssocID="{D4263CDF-894D-45A4-9D0D-868A1F67AB3F}" presName="node" presStyleLbl="node1" presStyleIdx="5" presStyleCnt="6" custScaleY="1363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66C7436-226A-4F05-A036-2314E8E9CAC6}" srcId="{695DD2DA-0096-461D-9704-465BCAAC4C87}" destId="{BF476B1F-A673-4280-83E5-FDBA0885EFA9}" srcOrd="2" destOrd="0" parTransId="{83C4127B-A1AC-403C-B6CF-6F63D3A0824D}" sibTransId="{34C92AED-74FF-476D-8095-36046B26F0E4}"/>
    <dgm:cxn modelId="{0448A270-70FE-4DE7-9A40-BBF75A569C07}" srcId="{695DD2DA-0096-461D-9704-465BCAAC4C87}" destId="{96948E7C-78F6-426F-8292-297A53BF70D1}" srcOrd="1" destOrd="0" parTransId="{666DEB66-A192-4984-BAA3-D2CCAB203103}" sibTransId="{E866A0B6-A939-4B55-875E-3B27E2C3ECC3}"/>
    <dgm:cxn modelId="{B33FF528-4DB9-4A94-A5AF-FB4D7A4B4B57}" type="presOf" srcId="{695DD2DA-0096-461D-9704-465BCAAC4C87}" destId="{643C16D4-D164-48BC-BB2C-51CC57043F7A}" srcOrd="0" destOrd="0" presId="urn:microsoft.com/office/officeart/2005/8/layout/default#1"/>
    <dgm:cxn modelId="{ED889A24-7AE6-475C-AF24-757AE765B22F}" type="presOf" srcId="{60E74B12-E89C-487A-9A88-2878303B00D7}" destId="{DFC60469-8569-4119-AEFB-D38E2F92BB1B}" srcOrd="0" destOrd="0" presId="urn:microsoft.com/office/officeart/2005/8/layout/default#1"/>
    <dgm:cxn modelId="{619AAE2E-790C-4BD6-9056-1F9B1690B994}" type="presOf" srcId="{BF476B1F-A673-4280-83E5-FDBA0885EFA9}" destId="{FEAFC678-3221-412F-9834-ECF0AA878CE8}" srcOrd="0" destOrd="0" presId="urn:microsoft.com/office/officeart/2005/8/layout/default#1"/>
    <dgm:cxn modelId="{C4FECC1B-2DA2-4178-B073-AC50DA3BB725}" srcId="{695DD2DA-0096-461D-9704-465BCAAC4C87}" destId="{60E74B12-E89C-487A-9A88-2878303B00D7}" srcOrd="0" destOrd="0" parTransId="{1E80BABA-CD38-4498-8F79-5C6AE2FD51C2}" sibTransId="{6930BA01-FAA9-4681-A2F2-671A7CA58794}"/>
    <dgm:cxn modelId="{E90425DA-3F4A-4E49-8082-170D1536003B}" type="presOf" srcId="{5F319FAC-38A8-42F7-A14F-66DA3B30D76C}" destId="{E0A1FE28-2EA6-4561-8008-C4A5F33113F5}" srcOrd="0" destOrd="0" presId="urn:microsoft.com/office/officeart/2005/8/layout/default#1"/>
    <dgm:cxn modelId="{BEAF78B2-AB54-4854-B090-7ED1609B82FF}" srcId="{695DD2DA-0096-461D-9704-465BCAAC4C87}" destId="{F66A3F50-A0F9-4471-BD09-1200DB99B910}" srcOrd="4" destOrd="0" parTransId="{25E4CCA1-FF6A-47AD-917F-EE7045FC35DF}" sibTransId="{6EC16731-071B-4C2F-9784-71110970F538}"/>
    <dgm:cxn modelId="{155930EA-B533-40CA-A6E3-6ECCA974350A}" type="presOf" srcId="{D4263CDF-894D-45A4-9D0D-868A1F67AB3F}" destId="{0B1237E5-0419-43E5-9450-08C6CF10423C}" srcOrd="0" destOrd="0" presId="urn:microsoft.com/office/officeart/2005/8/layout/default#1"/>
    <dgm:cxn modelId="{0B7021CC-5A6C-41F0-A23E-91B493297FB9}" type="presOf" srcId="{F66A3F50-A0F9-4471-BD09-1200DB99B910}" destId="{0B845EA8-908E-4FDE-B6B3-121EC3D68EFB}" srcOrd="0" destOrd="0" presId="urn:microsoft.com/office/officeart/2005/8/layout/default#1"/>
    <dgm:cxn modelId="{1B087897-1741-4B60-80EC-922490EF814B}" type="presOf" srcId="{96948E7C-78F6-426F-8292-297A53BF70D1}" destId="{A2C4B93A-9B77-40FA-8B90-E4457FE93693}" srcOrd="0" destOrd="0" presId="urn:microsoft.com/office/officeart/2005/8/layout/default#1"/>
    <dgm:cxn modelId="{CF1215C0-6C8B-432D-90B2-3EC37B02B42A}" srcId="{695DD2DA-0096-461D-9704-465BCAAC4C87}" destId="{5F319FAC-38A8-42F7-A14F-66DA3B30D76C}" srcOrd="3" destOrd="0" parTransId="{C039C018-4E6A-44ED-B013-B93FE52F1722}" sibTransId="{2B1B7D57-700F-4148-AB67-BE66DE346B40}"/>
    <dgm:cxn modelId="{987AC075-5C71-453F-A4FB-6E6763A91763}" srcId="{695DD2DA-0096-461D-9704-465BCAAC4C87}" destId="{D4263CDF-894D-45A4-9D0D-868A1F67AB3F}" srcOrd="5" destOrd="0" parTransId="{B06E35C3-A3CD-4400-84B1-9224E2ADEA64}" sibTransId="{47014461-DDF4-4998-914E-67B47B246282}"/>
    <dgm:cxn modelId="{83937E1A-6AEE-4FD2-952F-451BBB366796}" type="presParOf" srcId="{643C16D4-D164-48BC-BB2C-51CC57043F7A}" destId="{DFC60469-8569-4119-AEFB-D38E2F92BB1B}" srcOrd="0" destOrd="0" presId="urn:microsoft.com/office/officeart/2005/8/layout/default#1"/>
    <dgm:cxn modelId="{526DDA2D-D938-4381-9454-BCDDA22428A5}" type="presParOf" srcId="{643C16D4-D164-48BC-BB2C-51CC57043F7A}" destId="{9A84B1F2-A174-44F3-9C21-4BA09701B08D}" srcOrd="1" destOrd="0" presId="urn:microsoft.com/office/officeart/2005/8/layout/default#1"/>
    <dgm:cxn modelId="{1D5B9714-D6B8-4F20-BD33-823CCA271ED6}" type="presParOf" srcId="{643C16D4-D164-48BC-BB2C-51CC57043F7A}" destId="{A2C4B93A-9B77-40FA-8B90-E4457FE93693}" srcOrd="2" destOrd="0" presId="urn:microsoft.com/office/officeart/2005/8/layout/default#1"/>
    <dgm:cxn modelId="{3DC5213C-2537-4A94-9E6F-F979DFB88E17}" type="presParOf" srcId="{643C16D4-D164-48BC-BB2C-51CC57043F7A}" destId="{031E86E4-6E68-4547-960F-C406620744E7}" srcOrd="3" destOrd="0" presId="urn:microsoft.com/office/officeart/2005/8/layout/default#1"/>
    <dgm:cxn modelId="{F55E4D06-5BC7-4466-A253-D40FFB813940}" type="presParOf" srcId="{643C16D4-D164-48BC-BB2C-51CC57043F7A}" destId="{FEAFC678-3221-412F-9834-ECF0AA878CE8}" srcOrd="4" destOrd="0" presId="urn:microsoft.com/office/officeart/2005/8/layout/default#1"/>
    <dgm:cxn modelId="{BC93F229-CBC8-44B6-BAB6-F9B61E25E8C6}" type="presParOf" srcId="{643C16D4-D164-48BC-BB2C-51CC57043F7A}" destId="{6141B07E-87E2-4332-B223-5841AF57F153}" srcOrd="5" destOrd="0" presId="urn:microsoft.com/office/officeart/2005/8/layout/default#1"/>
    <dgm:cxn modelId="{E17970E1-23B7-447E-A7A2-5B08EB0ABC38}" type="presParOf" srcId="{643C16D4-D164-48BC-BB2C-51CC57043F7A}" destId="{E0A1FE28-2EA6-4561-8008-C4A5F33113F5}" srcOrd="6" destOrd="0" presId="urn:microsoft.com/office/officeart/2005/8/layout/default#1"/>
    <dgm:cxn modelId="{E0502685-DFD4-47C4-91DE-A33CA330041F}" type="presParOf" srcId="{643C16D4-D164-48BC-BB2C-51CC57043F7A}" destId="{EFF369C4-820E-4F15-83FD-833ECB24F9AD}" srcOrd="7" destOrd="0" presId="urn:microsoft.com/office/officeart/2005/8/layout/default#1"/>
    <dgm:cxn modelId="{07E5486E-A198-4A5D-B18E-CEEF63D96169}" type="presParOf" srcId="{643C16D4-D164-48BC-BB2C-51CC57043F7A}" destId="{0B845EA8-908E-4FDE-B6B3-121EC3D68EFB}" srcOrd="8" destOrd="0" presId="urn:microsoft.com/office/officeart/2005/8/layout/default#1"/>
    <dgm:cxn modelId="{469004E1-4672-4A8B-9615-D1942E382EE6}" type="presParOf" srcId="{643C16D4-D164-48BC-BB2C-51CC57043F7A}" destId="{DF5DECF3-17FB-424D-B46F-B79D470EF165}" srcOrd="9" destOrd="0" presId="urn:microsoft.com/office/officeart/2005/8/layout/default#1"/>
    <dgm:cxn modelId="{2D00EAAD-24FA-4459-9049-2A949348531C}" type="presParOf" srcId="{643C16D4-D164-48BC-BB2C-51CC57043F7A}" destId="{0B1237E5-0419-43E5-9450-08C6CF10423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0469-8569-4119-AEFB-D38E2F92BB1B}">
      <dsp:nvSpPr>
        <dsp:cNvPr id="0" name=""/>
        <dsp:cNvSpPr/>
      </dsp:nvSpPr>
      <dsp:spPr>
        <a:xfrm>
          <a:off x="877555" y="999"/>
          <a:ext cx="2614446" cy="1568667"/>
        </a:xfrm>
        <a:prstGeom prst="rect">
          <a:avLst/>
        </a:prstGeom>
        <a:gradFill rotWithShape="1">
          <a:gsLst>
            <a:gs pos="0">
              <a:schemeClr val="accent1">
                <a:tint val="14000"/>
                <a:satMod val="180000"/>
                <a:lumMod val="100000"/>
              </a:schemeClr>
            </a:gs>
            <a:gs pos="42000">
              <a:schemeClr val="accent1">
                <a:tint val="40000"/>
                <a:satMod val="160000"/>
                <a:lumMod val="94000"/>
              </a:schemeClr>
            </a:gs>
            <a:gs pos="100000">
              <a:schemeClr val="accent1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1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gency FB" pitchFamily="34" charset="0"/>
            </a:rPr>
            <a:t>Formularla</a:t>
          </a:r>
          <a:r>
            <a:rPr lang="es-CO" sz="2400" kern="1200" baseline="0" dirty="0" smtClean="0">
              <a:latin typeface="Agency FB" pitchFamily="34" charset="0"/>
            </a:rPr>
            <a:t> en forma sencilla, objetivas e imparcial.</a:t>
          </a:r>
          <a:endParaRPr lang="es-CO" sz="2400" kern="1200" dirty="0">
            <a:latin typeface="Agency FB" pitchFamily="34" charset="0"/>
          </a:endParaRPr>
        </a:p>
      </dsp:txBody>
      <dsp:txXfrm>
        <a:off x="877555" y="999"/>
        <a:ext cx="2614446" cy="1568667"/>
      </dsp:txXfrm>
    </dsp:sp>
    <dsp:sp modelId="{A2C4B93A-9B77-40FA-8B90-E4457FE93693}">
      <dsp:nvSpPr>
        <dsp:cNvPr id="0" name=""/>
        <dsp:cNvSpPr/>
      </dsp:nvSpPr>
      <dsp:spPr>
        <a:xfrm>
          <a:off x="3753446" y="999"/>
          <a:ext cx="2614446" cy="1568667"/>
        </a:xfrm>
        <a:prstGeom prst="rect">
          <a:avLst/>
        </a:prstGeom>
        <a:gradFill rotWithShape="1">
          <a:gsLst>
            <a:gs pos="38000">
              <a:schemeClr val="accent2">
                <a:satMod val="120000"/>
              </a:schemeClr>
            </a:gs>
            <a:gs pos="100000">
              <a:schemeClr val="accent2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Formularla teniendo en cuenta el planteamiento del problema, los objetivos y el marco teórico.</a:t>
          </a:r>
          <a:endParaRPr lang="es-CO" sz="2000" b="0" kern="120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sp:txBody>
      <dsp:txXfrm>
        <a:off x="3753446" y="999"/>
        <a:ext cx="2614446" cy="1568667"/>
      </dsp:txXfrm>
    </dsp:sp>
    <dsp:sp modelId="{FEAFC678-3221-412F-9834-ECF0AA878CE8}">
      <dsp:nvSpPr>
        <dsp:cNvPr id="0" name=""/>
        <dsp:cNvSpPr/>
      </dsp:nvSpPr>
      <dsp:spPr>
        <a:xfrm>
          <a:off x="877555" y="1831112"/>
          <a:ext cx="2614446" cy="1568667"/>
        </a:xfrm>
        <a:prstGeom prst="rect">
          <a:avLst/>
        </a:prstGeom>
        <a:gradFill rotWithShape="1">
          <a:gsLst>
            <a:gs pos="0">
              <a:schemeClr val="accent5">
                <a:tint val="14000"/>
                <a:satMod val="180000"/>
                <a:lumMod val="100000"/>
              </a:schemeClr>
            </a:gs>
            <a:gs pos="42000">
              <a:schemeClr val="accent5">
                <a:tint val="40000"/>
                <a:satMod val="160000"/>
                <a:lumMod val="94000"/>
              </a:schemeClr>
            </a:gs>
            <a:gs pos="100000">
              <a:schemeClr val="accent5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5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Hipótesis son enunciados que puedan ser sometidos  a prueba; así se puede demostrar y explicar hechos  o fenómenos planteados </a:t>
          </a:r>
          <a:endParaRPr lang="es-CO" sz="2000" b="0" kern="120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sp:txBody>
      <dsp:txXfrm>
        <a:off x="877555" y="1831112"/>
        <a:ext cx="2614446" cy="1568667"/>
      </dsp:txXfrm>
    </dsp:sp>
    <dsp:sp modelId="{E0A1FE28-2EA6-4561-8008-C4A5F33113F5}">
      <dsp:nvSpPr>
        <dsp:cNvPr id="0" name=""/>
        <dsp:cNvSpPr/>
      </dsp:nvSpPr>
      <dsp:spPr>
        <a:xfrm>
          <a:off x="3774675" y="1821888"/>
          <a:ext cx="2614446" cy="1568667"/>
        </a:xfrm>
        <a:prstGeom prst="rect">
          <a:avLst/>
        </a:prstGeom>
        <a:gradFill rotWithShape="1">
          <a:gsLst>
            <a:gs pos="0">
              <a:schemeClr val="accent3">
                <a:tint val="14000"/>
                <a:satMod val="180000"/>
                <a:lumMod val="100000"/>
              </a:schemeClr>
            </a:gs>
            <a:gs pos="42000">
              <a:schemeClr val="accent3">
                <a:tint val="40000"/>
                <a:satMod val="160000"/>
                <a:lumMod val="94000"/>
              </a:schemeClr>
            </a:gs>
            <a:gs pos="100000">
              <a:schemeClr val="accent3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Formular</a:t>
          </a:r>
          <a:r>
            <a:rPr lang="es-CO" sz="2000" kern="1200" baseline="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 las hipótesis necesarias, ya sea de primer, segundo y/o tercer grado. No es necesario tantas hipótesis.</a:t>
          </a:r>
          <a:endParaRPr lang="es-CO" sz="2000" kern="120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sp:txBody>
      <dsp:txXfrm>
        <a:off x="3774675" y="1821888"/>
        <a:ext cx="2614446" cy="1568667"/>
      </dsp:txXfrm>
    </dsp:sp>
    <dsp:sp modelId="{0B845EA8-908E-4FDE-B6B3-121EC3D68EFB}">
      <dsp:nvSpPr>
        <dsp:cNvPr id="0" name=""/>
        <dsp:cNvSpPr/>
      </dsp:nvSpPr>
      <dsp:spPr>
        <a:xfrm>
          <a:off x="877555" y="3946149"/>
          <a:ext cx="2614446" cy="1568667"/>
        </a:xfrm>
        <a:prstGeom prst="rect">
          <a:avLst/>
        </a:prstGeom>
        <a:gradFill rotWithShape="1">
          <a:gsLst>
            <a:gs pos="38000">
              <a:schemeClr val="accent2">
                <a:satMod val="120000"/>
              </a:schemeClr>
            </a:gs>
            <a:gs pos="100000">
              <a:schemeClr val="accent2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No existen reglas para definir las hipótesis, estas son el resultado de la habilidad y el conocimiento de los hechos y la selección de las variables.</a:t>
          </a:r>
          <a:endParaRPr lang="es-CO" sz="2000" kern="120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sp:txBody>
      <dsp:txXfrm>
        <a:off x="877555" y="3946149"/>
        <a:ext cx="2614446" cy="1568667"/>
      </dsp:txXfrm>
    </dsp:sp>
    <dsp:sp modelId="{0B1237E5-0419-43E5-9450-08C6CF10423C}">
      <dsp:nvSpPr>
        <dsp:cNvPr id="0" name=""/>
        <dsp:cNvSpPr/>
      </dsp:nvSpPr>
      <dsp:spPr>
        <a:xfrm>
          <a:off x="3753446" y="3661224"/>
          <a:ext cx="2614446" cy="2138517"/>
        </a:xfrm>
        <a:prstGeom prst="rect">
          <a:avLst/>
        </a:prstGeom>
        <a:gradFill rotWithShape="1">
          <a:gsLst>
            <a:gs pos="0">
              <a:schemeClr val="accent6">
                <a:tint val="14000"/>
                <a:satMod val="180000"/>
                <a:lumMod val="100000"/>
              </a:schemeClr>
            </a:gs>
            <a:gs pos="42000">
              <a:schemeClr val="accent6">
                <a:tint val="40000"/>
                <a:satMod val="160000"/>
                <a:lumMod val="94000"/>
              </a:schemeClr>
            </a:gs>
            <a:gs pos="100000">
              <a:schemeClr val="accent6">
                <a:tint val="94000"/>
                <a:satMod val="140000"/>
              </a:schemeClr>
            </a:gs>
          </a:gsLst>
          <a:lin ang="5160000" scaled="1"/>
        </a:gra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rPr>
            <a:t>Se establece hechos sencillos producto de la observación; anotarlos y relacionarlos pensando que existe relación causal entre el sujeto y sus atributos.</a:t>
          </a:r>
          <a:endParaRPr lang="es-CO" sz="2000" kern="1200" dirty="0">
            <a:solidFill>
              <a:schemeClr val="bg1"/>
            </a:solidFill>
            <a:latin typeface="Agency FB" pitchFamily="34" charset="0"/>
            <a:ea typeface="Verdana" pitchFamily="34" charset="0"/>
            <a:cs typeface="Verdana" pitchFamily="34" charset="0"/>
          </a:endParaRPr>
        </a:p>
      </dsp:txBody>
      <dsp:txXfrm>
        <a:off x="3753446" y="3661224"/>
        <a:ext cx="2614446" cy="2138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B39126-897B-4E48-B1FA-157171FBFEB9}" type="datetimeFigureOut">
              <a:rPr lang="es-CO"/>
              <a:pPr>
                <a:defRPr/>
              </a:pPr>
              <a:t>28/08/2014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6AD7AB-09E4-411C-9D43-2BDF9DDD7EA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7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C77513-9770-4300-8642-4B3D76C440EB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7D4DE5-6FE1-46EC-A25F-4070DB681EE4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pPr>
              <a:defRPr/>
            </a:pPr>
            <a:fld id="{E0045BDB-ED67-415A-B6DF-1A366DAB19C6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AA0C731-D493-4859-8F61-521070E66C5E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4D7C10E-9375-4823-891F-88079A126B22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71A7F03-0357-45DE-A5CE-CD962AD3CD71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pPr>
              <a:defRPr/>
            </a:pPr>
            <a:fld id="{B3C3EA85-0C1D-458B-8B19-8F9257FFF13E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pPr>
              <a:defRPr/>
            </a:pPr>
            <a:fld id="{EB6FBADB-F9A8-46B4-8636-84643DD14FD2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6AD15E-CAB7-4F9F-8374-5FCD3F066062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4713FE-052F-41C4-A1AE-2F000D16F5F0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069016F-ACDD-4BC1-B526-A9E0E9600EAA}" type="datetime1">
              <a:rPr lang="es-CO" smtClean="0"/>
              <a:t>28/08/2014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5A69AC3-B8AD-41CC-BD9C-F94C2C11132D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9B5BF75-F682-485B-A02A-6863F9CDEEA2}" type="datetime1">
              <a:rPr lang="es-CO" smtClean="0"/>
              <a:t>28/08/2014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8BE8376-1DF1-44AB-9DE2-CA440C772DE1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pPr>
              <a:defRPr/>
            </a:pPr>
            <a:fld id="{60BCF8BD-EE2E-42D0-B14B-515CDEFE4E6E}" type="datetime1">
              <a:rPr lang="es-CO" smtClean="0"/>
              <a:t>28/08/2014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pPr>
              <a:defRPr/>
            </a:pPr>
            <a:fld id="{D499F910-FF3C-44D6-8BDC-2225F2EF415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1D71B7A-C930-4FA3-8EC9-4CD40550806E}" type="datetime1">
              <a:rPr lang="es-CO" smtClean="0"/>
              <a:t>28/08/2014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68EEBF-80E4-429A-B754-96D0713E6329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4C8FD64-D995-4EA3-AAF5-71F9BBFE2976}" type="datetime1">
              <a:rPr lang="es-CO" smtClean="0"/>
              <a:t>28/08/2014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9D0776F-DDDA-435E-BC64-7D7BE62492FE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37CAE8F-41B6-49C8-B35B-8DDFECCFD10E}" type="datetime1">
              <a:rPr lang="es-CO" smtClean="0"/>
              <a:t>28/08/2014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94152-013E-4D12-9275-FF63D84EC2DE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AF5F3EA-89BE-4715-BF1F-12638F5E8116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875D22-5D1E-493C-B703-E58F6F26AD10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3.bp.blogspot.com/-0BLDpLPgTXw/TqzYc7KHtxI/AAAAAAAAQrc/eKSYQcj4kqw/s1600/17.gi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900000">
            <a:off x="1052324" y="3820"/>
            <a:ext cx="6025132" cy="252987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ELABORACIÓN </a:t>
            </a:r>
            <a:r>
              <a:rPr lang="es-CO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PROYECTOS DE </a:t>
            </a:r>
            <a:r>
              <a:rPr lang="es-CO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INVESTIGACIÓN</a:t>
            </a:r>
            <a:endParaRPr lang="es-MX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etecti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089" flipH="1">
            <a:off x="6827896" y="1622963"/>
            <a:ext cx="2340042" cy="21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 rot="1236727">
            <a:off x="1298032" y="3866025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HIPÓTESIS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DCF4F-814E-49EB-9A75-7CCAF004B306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 rot="900000">
            <a:off x="6037317" y="5916685"/>
            <a:ext cx="2918623" cy="57864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M.D.O.H. Ma. Inés Castro Curiel</a:t>
            </a: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950398">
            <a:off x="840471" y="2008840"/>
            <a:ext cx="63058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ES" sz="3200" b="1" dirty="0">
                <a:latin typeface="Agency FB" pitchFamily="34" charset="0"/>
              </a:rPr>
              <a:t>Hipótesis</a:t>
            </a:r>
            <a:r>
              <a:rPr lang="es-ES" sz="3200" dirty="0">
                <a:latin typeface="Agency FB" pitchFamily="34" charset="0"/>
              </a:rPr>
              <a:t> Es una suposición que establece relaciones entre los hechos o fenómenos, mediante dos o más variables (v. independiente y v. dependiente), y a la que todavía falta una comprobación.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59367-BA2E-4B49-B3EE-CDF231D159BD}" type="datetime1">
              <a:rPr lang="es-CO" smtClean="0"/>
              <a:t>28/08/2014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8194" name="Picture 2" descr="http://www.iessierraalmenara.es/users/mg2612/se/investigad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4311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3722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Hipótesis Científicas</a:t>
            </a:r>
            <a:endParaRPr lang="es-MX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 rot="897472">
            <a:off x="639171" y="2971254"/>
            <a:ext cx="62092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ES" sz="3200" dirty="0">
                <a:latin typeface="Agency FB" pitchFamily="34" charset="0"/>
              </a:rPr>
              <a:t>Para enunciar hipótesis científicas, así como para comprobarlas, se deben seguir una serie de reglas y procedimientos, que constituyen, en parte, la investigación científica.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8A07F-4968-465C-BF7D-1DECA3472618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9218" name="Picture 2" descr="http://yoinvestigo.bligoo.com.co/media/users/18/920960/images/public/198115/detective_2.gif?v=13288895773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239">
            <a:off x="5380664" y="292153"/>
            <a:ext cx="29146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131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898205">
            <a:off x="1058621" y="1404041"/>
            <a:ext cx="569441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3200" dirty="0">
                <a:latin typeface="Agency FB" pitchFamily="34" charset="0"/>
              </a:rPr>
              <a:t>La definición debe dar la esencia de lo que intenta definir, es decir, su naturaleza, sus límites.</a:t>
            </a:r>
            <a:endParaRPr lang="es-ES" sz="3200" b="1" i="1" dirty="0">
              <a:latin typeface="Agency FB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 rot="998269">
            <a:off x="685661" y="3674171"/>
            <a:ext cx="5868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1" dirty="0">
                <a:latin typeface="Agency FB" pitchFamily="34" charset="0"/>
              </a:rPr>
              <a:t>Debe ser afirmativa.</a:t>
            </a:r>
            <a:r>
              <a:rPr lang="es-ES" sz="2800" dirty="0">
                <a:latin typeface="Agency FB" pitchFamily="34" charset="0"/>
              </a:rPr>
              <a:t> Toda definición debe expresarse siempre en términos afirmativos</a:t>
            </a:r>
            <a:endParaRPr lang="es-MX" sz="2800" dirty="0">
              <a:latin typeface="Agency FB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D06656-40D0-4ECC-A3E1-B36ECE20B9F2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10242" name="Picture 2" descr="http://4.bp.blogspot.com/_26SD_JTsI34/SnNFB9NPPyI/AAAAAAAAAIU/QjX2aSy8M6s/s320/investigad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72714"/>
            <a:ext cx="2085975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906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973863">
            <a:off x="864108" y="1583829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Agency FB" pitchFamily="34" charset="0"/>
              </a:rPr>
              <a:t>Las hipótesis están compuestas por variables, y </a:t>
            </a:r>
            <a:r>
              <a:rPr lang="es-ES" sz="2800" b="1" dirty="0">
                <a:latin typeface="Agency FB" pitchFamily="34" charset="0"/>
              </a:rPr>
              <a:t>las variables son atributos que se miden en las hipótesis o también pueden ser conceptos operacionales</a:t>
            </a:r>
            <a:r>
              <a:rPr lang="es-ES" sz="2800" dirty="0">
                <a:latin typeface="Agency FB" pitchFamily="34" charset="0"/>
              </a:rPr>
              <a:t> que  adquieren diferentes valores y </a:t>
            </a:r>
            <a:r>
              <a:rPr lang="es-ES" sz="2800" b="1" dirty="0">
                <a:latin typeface="Agency FB" pitchFamily="34" charset="0"/>
              </a:rPr>
              <a:t>se refieren a las cualidades o características</a:t>
            </a:r>
            <a:endParaRPr lang="es-MX" sz="2800" dirty="0">
              <a:latin typeface="Agency FB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4AED2-0B88-408C-A938-864AFE70ACC6}" type="datetime1">
              <a:rPr lang="es-CO" smtClean="0"/>
              <a:t>28/08/2014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11266" name="Picture 2" descr="https://encrypted-tbn1.gstatic.com/images?q=tbn:ANd9GcReCceXDNU67VpGqOi_I1WPe9d5gu0DSTcyRDg9n_01j3Qct1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933056"/>
            <a:ext cx="1866900" cy="245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98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111500" y="352425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HIPOTESIS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808038" y="1000125"/>
            <a:ext cx="573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LAS HIPÓTESIS SE REDACTAN EN TRES NIVELES: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808038" y="1720850"/>
            <a:ext cx="772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NIVEL 1:</a:t>
            </a:r>
            <a:r>
              <a:rPr lang="es-ES" dirty="0">
                <a:latin typeface="Arial" pitchFamily="34" charset="0"/>
              </a:rPr>
              <a:t> CON RESPECTO A LA VARIABLE INDEPENDIENTE Y LA VARIABLE DEPENDIENTE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823913" y="2492375"/>
            <a:ext cx="454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dirty="0"/>
              <a:t>NIVEL 2:</a:t>
            </a:r>
            <a:r>
              <a:rPr lang="es-ES" dirty="0"/>
              <a:t>  LA DEFINICIÓN CONCEPTUAL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806450" y="3016250"/>
            <a:ext cx="462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NIVEL 3:</a:t>
            </a:r>
            <a:r>
              <a:rPr lang="es-ES" dirty="0">
                <a:latin typeface="Arial" pitchFamily="34" charset="0"/>
              </a:rPr>
              <a:t>  LA DEFINICIÓN OPERACIONAL</a:t>
            </a: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827088" y="3933825"/>
            <a:ext cx="7580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dirty="0"/>
              <a:t>DEPENDIENDO DEL TIPO DE HIPÓTESIS PLANTEADA ES EL MÉTODO Y TECNICA DE INVESTIGACIÓN </a:t>
            </a:r>
            <a:r>
              <a:rPr lang="es-ES" dirty="0" smtClean="0"/>
              <a:t>A  </a:t>
            </a:r>
            <a:r>
              <a:rPr lang="es-ES" dirty="0"/>
              <a:t>REALIZAR</a:t>
            </a: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E1D51-045D-474F-A2D3-F9BFCFC586C2}" type="datetime1">
              <a:rPr lang="es-CO" smtClean="0"/>
              <a:t>28/08/2014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13314" name="Picture 2" descr="http://d.wapday.com/animation/ccontennt/12585-f/losing_your_mind.gif?__sid=D52KWWD&amp;lang=i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34979"/>
            <a:ext cx="1987748" cy="198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40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46085" grpId="0"/>
      <p:bldP spid="58376" grpId="0"/>
      <p:bldP spid="460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04" y="619882"/>
            <a:ext cx="7920880" cy="1872208"/>
          </a:xfrm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800" dirty="0" smtClean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Es una proposición de carácter afirmativo enunciada para responder tentativamente a un problema. Se plantea con el fin de explicar hechos o fenómenos que caracterizan o identifican al objeto de conocimiento. </a:t>
            </a:r>
            <a:endParaRPr lang="es-CO" sz="2800" dirty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604968"/>
            <a:ext cx="2520280" cy="3416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Hipótesis de primer grado</a:t>
            </a:r>
            <a:r>
              <a:rPr lang="es-ES" sz="2400" dirty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: describe hechos o situaciones del objeto de conocimiento, conocidos por el saber popular, pueden ser sometidos a comprobación. </a:t>
            </a:r>
            <a:r>
              <a:rPr lang="es-ES" sz="2400" b="1" dirty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Hipótesis </a:t>
            </a:r>
            <a:r>
              <a:rPr lang="es-ES" sz="2400" b="1" dirty="0" smtClean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Descriptiva</a:t>
            </a:r>
            <a:endParaRPr lang="es-CO" sz="2400" b="1" dirty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5856" y="2604968"/>
            <a:ext cx="2736304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Hipótesis de segundo grado</a:t>
            </a:r>
            <a:r>
              <a:rPr lang="es-ES" sz="2400" dirty="0">
                <a:solidFill>
                  <a:schemeClr val="tx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: establecen una relación causa – efecto (sí X entonces Y).determinada por la hipótesis de primer grado. Se demuestra y verifica por su vinculación con el modelo teórico. </a:t>
            </a:r>
            <a:r>
              <a:rPr lang="es-ES" sz="2400" b="1" dirty="0">
                <a:solidFill>
                  <a:schemeClr val="tx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Hipótesis </a:t>
            </a:r>
            <a:r>
              <a:rPr lang="es-ES" sz="2400" b="1" dirty="0" smtClean="0">
                <a:solidFill>
                  <a:schemeClr val="tx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Causales</a:t>
            </a:r>
            <a:endParaRPr lang="es-CO" sz="2400" b="1" dirty="0">
              <a:solidFill>
                <a:schemeClr val="tx1"/>
              </a:solidFill>
              <a:latin typeface="Agency FB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72200" y="2604968"/>
            <a:ext cx="2448272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Hipótesis de tercer grado:</a:t>
            </a:r>
            <a:r>
              <a:rPr lang="es-ES" sz="2400" dirty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 se afirma la presencia de relaciones existentes entre </a:t>
            </a:r>
            <a:r>
              <a:rPr lang="es-ES" sz="2400" b="1" dirty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variables</a:t>
            </a:r>
            <a:r>
              <a:rPr lang="es-ES" sz="2400" dirty="0">
                <a:solidFill>
                  <a:schemeClr val="bg1"/>
                </a:solidFill>
                <a:latin typeface="Agency FB" pitchFamily="34" charset="0"/>
                <a:ea typeface="Verdana" pitchFamily="34" charset="0"/>
                <a:cs typeface="Verdana" pitchFamily="34" charset="0"/>
              </a:rPr>
              <a:t> complejas. Sugiere explicaciones entre fenómenos de mayor extensión.</a:t>
            </a:r>
            <a:endParaRPr lang="es-CO" sz="2400" dirty="0">
              <a:solidFill>
                <a:schemeClr val="bg1"/>
              </a:solidFill>
              <a:latin typeface="Agency FB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 rot="900000">
            <a:off x="21287" y="191001"/>
            <a:ext cx="1524000" cy="365125"/>
          </a:xfrm>
        </p:spPr>
        <p:txBody>
          <a:bodyPr/>
          <a:lstStyle/>
          <a:p>
            <a:pPr algn="just">
              <a:defRPr/>
            </a:pPr>
            <a:fld id="{2666FA15-A40D-43C3-BE6D-FB2F435984BA}" type="datetime1">
              <a:rPr lang="es-CO" sz="1000" smtClean="0">
                <a:latin typeface="Agency FB" pitchFamily="34" charset="0"/>
              </a:rPr>
              <a:pPr algn="just">
                <a:defRPr/>
              </a:pPr>
              <a:t>28/08/2014</a:t>
            </a:fld>
            <a:endParaRPr lang="es-CO" sz="1000" dirty="0">
              <a:latin typeface="Agency FB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76776"/>
            <a:ext cx="1926305" cy="365125"/>
          </a:xfrm>
        </p:spPr>
        <p:txBody>
          <a:bodyPr/>
          <a:lstStyle/>
          <a:p>
            <a:pPr algn="just">
              <a:defRPr/>
            </a:pPr>
            <a:r>
              <a:rPr lang="it-IT" sz="1000" dirty="0" smtClean="0">
                <a:latin typeface="Agency FB" pitchFamily="34" charset="0"/>
              </a:rPr>
              <a:t>M.D.O.H. Ma. Inés Castro Curiel</a:t>
            </a:r>
            <a:endParaRPr lang="es-CO" sz="1000" dirty="0">
              <a:latin typeface="Agency FB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46744" y="1128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TIPOS DE HIPÓTESIS. </a:t>
            </a:r>
            <a:r>
              <a:rPr lang="es-CO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s-CO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es-MX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6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75" y="1"/>
            <a:ext cx="7286625" cy="4766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ELABORACION DE  LA HIPOTESIS</a:t>
            </a:r>
            <a:endParaRPr lang="es-CO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501096270"/>
              </p:ext>
            </p:extLst>
          </p:nvPr>
        </p:nvGraphicFramePr>
        <p:xfrm>
          <a:off x="755576" y="620688"/>
          <a:ext cx="7245448" cy="580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14 Conector recto"/>
          <p:cNvCxnSpPr/>
          <p:nvPr/>
        </p:nvCxnSpPr>
        <p:spPr>
          <a:xfrm>
            <a:off x="8244408" y="657301"/>
            <a:ext cx="202" cy="5559349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461727" y="1546791"/>
            <a:ext cx="724539" cy="18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7520071" y="6214779"/>
            <a:ext cx="724539" cy="18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569078" y="728739"/>
            <a:ext cx="205" cy="555934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569078" y="1480104"/>
            <a:ext cx="805044" cy="18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69078" y="6286216"/>
            <a:ext cx="805044" cy="18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lecha derecha"/>
          <p:cNvSpPr/>
          <p:nvPr/>
        </p:nvSpPr>
        <p:spPr>
          <a:xfrm flipV="1">
            <a:off x="4204650" y="1704162"/>
            <a:ext cx="322015" cy="5052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" name="11 Flecha abajo"/>
          <p:cNvSpPr/>
          <p:nvPr/>
        </p:nvSpPr>
        <p:spPr>
          <a:xfrm>
            <a:off x="5580112" y="2209391"/>
            <a:ext cx="629346" cy="2526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3" name="12 Flecha izquierda"/>
          <p:cNvSpPr/>
          <p:nvPr/>
        </p:nvSpPr>
        <p:spPr>
          <a:xfrm>
            <a:off x="4211960" y="3436975"/>
            <a:ext cx="402523" cy="42102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4" name="13 Flecha abajo"/>
          <p:cNvSpPr/>
          <p:nvPr/>
        </p:nvSpPr>
        <p:spPr>
          <a:xfrm>
            <a:off x="2609865" y="4077072"/>
            <a:ext cx="483026" cy="5052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6" name="15 Flecha derecha"/>
          <p:cNvSpPr/>
          <p:nvPr/>
        </p:nvSpPr>
        <p:spPr>
          <a:xfrm>
            <a:off x="4211961" y="5314350"/>
            <a:ext cx="402522" cy="5052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 rot="900000">
            <a:off x="7660017" y="6479087"/>
            <a:ext cx="1524000" cy="365125"/>
          </a:xfrm>
        </p:spPr>
        <p:txBody>
          <a:bodyPr/>
          <a:lstStyle/>
          <a:p>
            <a:pPr>
              <a:defRPr/>
            </a:pPr>
            <a:fld id="{35BEA1FB-9E93-4B6F-8319-9B40B4F0AEB6}" type="datetime1">
              <a:rPr lang="es-CO" smtClean="0"/>
              <a:t>28/08/2014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 rot="900000">
            <a:off x="-128696" y="6372448"/>
            <a:ext cx="192630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M.D.O.H. Ma. Inés Castro Curiel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85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3.bp.blogspot.com/-0BLDpLPgTXw/TqzYc7KHtxI/AAAAAAAAQrc/eKSYQcj4kqw/s320/1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24" y="0"/>
            <a:ext cx="9173424" cy="68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03" y="6165304"/>
            <a:ext cx="6905680" cy="6926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Gracias por la atención prestada</a:t>
            </a:r>
            <a:endParaRPr lang="es-CO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 rot="900000">
            <a:off x="7185574" y="811687"/>
            <a:ext cx="1524000" cy="365125"/>
          </a:xfrm>
        </p:spPr>
        <p:txBody>
          <a:bodyPr/>
          <a:lstStyle/>
          <a:p>
            <a:pPr>
              <a:defRPr/>
            </a:pPr>
            <a:fld id="{D9F8A394-48F2-4B1E-A9F7-8B1A08CBC0B4}" type="datetime1">
              <a:rPr lang="es-CO" smtClean="0"/>
              <a:t>28/08/2014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 rot="900000">
            <a:off x="7203263" y="209220"/>
            <a:ext cx="192630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M.D.O.H. Ma. Inés Castro Curiel</a:t>
            </a: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 rot="926900">
            <a:off x="360874" y="1343607"/>
            <a:ext cx="748823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s-ES" altLang="ko-KR" sz="2800" dirty="0">
              <a:latin typeface="Agency FB" pitchFamily="34" charset="0"/>
              <a:ea typeface="Gulim" pitchFamily="34" charset="-127"/>
            </a:endParaRPr>
          </a:p>
          <a:p>
            <a:pPr algn="just" eaLnBrk="1" hangingPunct="1"/>
            <a:r>
              <a:rPr lang="es-ES" altLang="ko-KR" sz="2800" dirty="0">
                <a:latin typeface="Agency FB" pitchFamily="34" charset="0"/>
                <a:ea typeface="Gulim" pitchFamily="34" charset="-127"/>
              </a:rPr>
              <a:t>LAS HIPÓTESIS SON PROPOSICIONES TENTATIVAS ACERCA DE LAS RELACIONES ENTRE DOS O MÁS VARIABLES Y SE APOYAN EN LOS CONOCIMIENTOS ORGANIZADOS Y SISTEMATIZADOS. </a:t>
            </a:r>
          </a:p>
          <a:p>
            <a:pPr algn="just" eaLnBrk="1" hangingPunct="1"/>
            <a:endParaRPr lang="es-ES" altLang="ko-KR" sz="2800" dirty="0">
              <a:latin typeface="Agency FB" pitchFamily="34" charset="0"/>
              <a:ea typeface="Gulim" pitchFamily="34" charset="-127"/>
            </a:endParaRPr>
          </a:p>
          <a:p>
            <a:pPr algn="just" eaLnBrk="1" hangingPunct="1"/>
            <a:r>
              <a:rPr lang="es-ES" altLang="ko-KR" sz="2800" dirty="0">
                <a:latin typeface="Agency FB" pitchFamily="34" charset="0"/>
                <a:ea typeface="Gulim" pitchFamily="34" charset="-127"/>
              </a:rPr>
              <a:t>NO NECESARIAMENTE SON VERDADERAS, PUEDEN O NO SERLO, PUEDEN O NO COMPROBARSE CON HECHOS. </a:t>
            </a:r>
          </a:p>
          <a:p>
            <a:pPr algn="just" eaLnBrk="1" hangingPunct="1"/>
            <a:endParaRPr lang="es-ES" altLang="ko-KR" sz="2800" dirty="0">
              <a:latin typeface="Agency FB" pitchFamily="34" charset="0"/>
              <a:ea typeface="Gulim" pitchFamily="34" charset="-127"/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5045207" y="-48698"/>
            <a:ext cx="40663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FORMULACIÓN DE LA </a:t>
            </a:r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HIPÓTESIS</a:t>
            </a:r>
            <a:endParaRPr 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483EE-BA45-4FF6-A597-1D26D433B53D}" type="datetime1">
              <a:rPr lang="es-CO" smtClean="0"/>
              <a:t>28/08/2014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3074" name="Picture 2" descr="http://2.bp.blogspot.com/-sKEOLYOYGnA/TcLfz6IqYBI/AAAAAAAAADI/bVACXHnmlAc/s1600/einsteincaricatu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921579" cy="24208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71B7A-C930-4FA3-8EC9-4CD40550806E}" type="datetime1">
              <a:rPr lang="es-CO" smtClean="0"/>
              <a:t>28/08/2014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sp>
        <p:nvSpPr>
          <p:cNvPr id="4" name="3 Rectángulo"/>
          <p:cNvSpPr/>
          <p:nvPr/>
        </p:nvSpPr>
        <p:spPr>
          <a:xfrm rot="947907">
            <a:off x="674310" y="1543362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ES" altLang="ko-KR" sz="3200" dirty="0">
                <a:latin typeface="Agency FB" pitchFamily="34" charset="0"/>
                <a:ea typeface="Gulim" pitchFamily="34" charset="-127"/>
              </a:rPr>
              <a:t>SON EXPLICACIONES TENTATIVAS Y NO TODOS LOS ESTUDIOS PLANTEAN HIPÓTESIS. </a:t>
            </a:r>
          </a:p>
          <a:p>
            <a:pPr algn="just" eaLnBrk="1" hangingPunct="1"/>
            <a:endParaRPr lang="es-ES" altLang="ko-KR" sz="3200" dirty="0">
              <a:latin typeface="Agency FB" pitchFamily="34" charset="0"/>
              <a:ea typeface="Gulim" pitchFamily="34" charset="-127"/>
            </a:endParaRPr>
          </a:p>
          <a:p>
            <a:pPr algn="just" eaLnBrk="1" hangingPunct="1"/>
            <a:r>
              <a:rPr lang="es-ES" altLang="ko-KR" sz="3200" dirty="0">
                <a:latin typeface="Agency FB" pitchFamily="34" charset="0"/>
                <a:ea typeface="Gulim" pitchFamily="34" charset="-127"/>
              </a:rPr>
              <a:t>LAS VARIABLES POR SU PARTE SON UNA PROPIEDAD QUE PUEDE VARIAR Y CUYA VARIACIÓN ES SUSCEPTIBLE DE MEDIRSE. </a:t>
            </a:r>
            <a:endParaRPr lang="es-ES" sz="3200" dirty="0">
              <a:latin typeface="Agency FB" pitchFamily="34" charset="0"/>
            </a:endParaRPr>
          </a:p>
        </p:txBody>
      </p:sp>
      <p:pic>
        <p:nvPicPr>
          <p:cNvPr id="4098" name="Picture 2" descr="http://nevsepic.com.ua/uploads/posts/2011-10/1317839076_www.nevsepic.com.ua_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9" y="4005064"/>
            <a:ext cx="3407463" cy="226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7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860071">
            <a:off x="865088" y="1147968"/>
            <a:ext cx="6788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gency FB" pitchFamily="34" charset="0"/>
              </a:rPr>
              <a:t>Todo el tiempo se plantean soluciones tentativas a los problemas que se presentan en nuestro entorno social. </a:t>
            </a:r>
            <a:endParaRPr lang="es-MX" sz="3200" dirty="0">
              <a:latin typeface="Agency FB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 rot="887369">
            <a:off x="424767" y="3139636"/>
            <a:ext cx="65951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gency FB" pitchFamily="34" charset="0"/>
              </a:rPr>
              <a:t>Sin embargo, </a:t>
            </a:r>
            <a:r>
              <a:rPr lang="es-ES" sz="3200" b="1" dirty="0">
                <a:latin typeface="Agency FB" pitchFamily="34" charset="0"/>
              </a:rPr>
              <a:t>las conjeturas que se establecen cuando se actúa científicamente, son creaciones mentales (intelectuales) construidas conscientemente</a:t>
            </a:r>
            <a:r>
              <a:rPr lang="es-ES" sz="3200" dirty="0">
                <a:latin typeface="Agency FB" pitchFamily="34" charset="0"/>
              </a:rPr>
              <a:t>. </a:t>
            </a:r>
            <a:endParaRPr lang="es-MX" sz="3200" dirty="0">
              <a:latin typeface="Agency FB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3AC0F-393F-407D-ABBA-A6C790CC8DF6}" type="datetime1">
              <a:rPr lang="es-CO" smtClean="0"/>
              <a:t>28/08/2014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12290" name="Picture 2" descr="http://evaluacionautentica2013.files.wordpress.com/2013/01/image0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" y="4790953"/>
            <a:ext cx="1987361" cy="207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598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837732">
            <a:off x="738707" y="1968413"/>
            <a:ext cx="662473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S" sz="3200" dirty="0" smtClean="0">
                <a:latin typeface="Agency FB" pitchFamily="34" charset="0"/>
              </a:rPr>
              <a:t>No </a:t>
            </a:r>
            <a:r>
              <a:rPr lang="es-ES" sz="3200" dirty="0">
                <a:latin typeface="Agency FB" pitchFamily="34" charset="0"/>
              </a:rPr>
              <a:t>surgen de la espontaneidad sino </a:t>
            </a:r>
            <a:r>
              <a:rPr lang="es-ES" sz="3200" b="1" dirty="0">
                <a:latin typeface="Agency FB" pitchFamily="34" charset="0"/>
              </a:rPr>
              <a:t>se formulan de acuerdo con criterios que se les permitan ser útiles en el proceso de la investigación científica.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3E83C-5210-4C28-B05C-3B253BC64D5F}" type="datetime1">
              <a:rPr lang="es-CO" smtClean="0"/>
              <a:t>28/08/2014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1026" name="Picture 2" descr="http://ftovars.galeon.com/gra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553">
            <a:off x="686820" y="3705907"/>
            <a:ext cx="2619101" cy="252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625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829411">
            <a:off x="1347687" y="1806708"/>
            <a:ext cx="5958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latin typeface="Agency FB" pitchFamily="34" charset="0"/>
              </a:rPr>
              <a:t>Las hipótesis</a:t>
            </a:r>
            <a:r>
              <a:rPr lang="es-ES" sz="3200" dirty="0">
                <a:latin typeface="Agency FB" pitchFamily="34" charset="0"/>
              </a:rPr>
              <a:t> constituyen </a:t>
            </a:r>
            <a:r>
              <a:rPr lang="es-ES" sz="3200" b="1" dirty="0">
                <a:latin typeface="Agency FB" pitchFamily="34" charset="0"/>
              </a:rPr>
              <a:t>una herramienta que ayuda a ordenar, estructurar y sistematizar el reconocimiento mediante una proposición</a:t>
            </a:r>
            <a:r>
              <a:rPr lang="es-ES" sz="3200" dirty="0">
                <a:latin typeface="Agency FB" pitchFamily="34" charset="0"/>
              </a:rPr>
              <a:t>. </a:t>
            </a:r>
            <a:endParaRPr lang="es-MX" sz="3200" dirty="0">
              <a:latin typeface="Agency FB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4398B-CBBB-4810-9C8C-D177BC107FDA}" type="datetime1">
              <a:rPr lang="es-CO" smtClean="0"/>
              <a:t>28/08/2014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2050" name="Picture 2" descr="http://3.bp.blogspot.com/-QG0bs9Y-aJI/TdxNhWSwqmI/AAAAAAAAAEE/JEb1XzrXJ5c/s1600/1291652156_144454077_1-Clases-y-Asesorias-de-Quimica-Biologia-Naturales-y-Metodologia-de-la-Investigacion-Valle-Arriba-1291652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005">
            <a:off x="1133732" y="3944421"/>
            <a:ext cx="2377480" cy="2411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520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852352">
            <a:off x="700669" y="243534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s-ES" sz="3200" dirty="0">
                <a:latin typeface="Agency FB" pitchFamily="34" charset="0"/>
              </a:rPr>
              <a:t>La hipótesis implica una </a:t>
            </a:r>
            <a:r>
              <a:rPr lang="es-ES" sz="3200" b="1" dirty="0">
                <a:latin typeface="Agency FB" pitchFamily="34" charset="0"/>
              </a:rPr>
              <a:t>serie de conceptos y juicios tomados de la realidad estudiada</a:t>
            </a:r>
            <a:r>
              <a:rPr lang="es-ES" sz="3200" dirty="0">
                <a:latin typeface="Agency FB" pitchFamily="34" charset="0"/>
              </a:rPr>
              <a:t>, </a:t>
            </a:r>
            <a:r>
              <a:rPr lang="es-ES" sz="3200" b="1" dirty="0">
                <a:latin typeface="Agency FB" pitchFamily="34" charset="0"/>
              </a:rPr>
              <a:t>que llevan la esencia del conocimiento.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37DDF-A96D-4BE7-803B-7F6ADDF79F88}" type="datetime1">
              <a:rPr lang="es-CO" smtClean="0"/>
              <a:t>28/08/2014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5122" name="Picture 2" descr="http://3.bp.blogspot.com/_3LnVe9VxAdk/S2r6Pk_EuRI/AAAAAAAAAEU/5okcdbzx9oY/s400/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2237"/>
            <a:ext cx="2715568" cy="2620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028041">
            <a:off x="660030" y="2551835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Agency FB" pitchFamily="34" charset="0"/>
              </a:rPr>
              <a:t>Una hipótesis clara, concreta, viable </a:t>
            </a:r>
            <a:r>
              <a:rPr lang="es-ES" sz="2800" b="1" dirty="0">
                <a:latin typeface="Agency FB" pitchFamily="34" charset="0"/>
              </a:rPr>
              <a:t>puede ser la guía de la investigación</a:t>
            </a:r>
            <a:r>
              <a:rPr lang="es-ES" sz="2800" dirty="0">
                <a:latin typeface="Agency FB" pitchFamily="34" charset="0"/>
              </a:rPr>
              <a:t>, por que </a:t>
            </a:r>
            <a:r>
              <a:rPr lang="es-ES" sz="2800" b="1" dirty="0">
                <a:latin typeface="Agency FB" pitchFamily="34" charset="0"/>
              </a:rPr>
              <a:t>establece los límites, ayuda a organizar las ideas, y da un enfoque al procedimiento de la problemática estudiada.</a:t>
            </a:r>
            <a:endParaRPr lang="es-MX" sz="2800" dirty="0">
              <a:latin typeface="Agency FB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CE78C-2BF4-4718-AA7A-F6F98DA85BC4}" type="datetime1">
              <a:rPr lang="es-CO" smtClean="0"/>
              <a:t>28/08/2014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6146" name="Picture 2" descr="http://www.carmorvane.com/images/INVESTIGAC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9" y="4643865"/>
            <a:ext cx="3290225" cy="208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012212">
            <a:off x="722013" y="1797145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Agency FB" pitchFamily="34" charset="0"/>
              </a:rPr>
              <a:t>la palabra hipótesis se deriva de hipo: bajo y </a:t>
            </a:r>
            <a:r>
              <a:rPr lang="es-ES" sz="3600" dirty="0" err="1">
                <a:latin typeface="Agency FB" pitchFamily="34" charset="0"/>
              </a:rPr>
              <a:t>thesis</a:t>
            </a:r>
            <a:r>
              <a:rPr lang="es-ES" sz="3600" dirty="0">
                <a:latin typeface="Agency FB" pitchFamily="34" charset="0"/>
              </a:rPr>
              <a:t>: suposición, podemos conceptualizar de la siguiente manera: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D1761-D694-41C8-830E-BD51F8878DC5}" type="datetime1">
              <a:rPr lang="es-CO" smtClean="0"/>
              <a:t>28/08/2014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M.D.O.H. Ma. Inés Castro Curiel</a:t>
            </a:r>
            <a:endParaRPr lang="es-CO"/>
          </a:p>
        </p:txBody>
      </p:sp>
      <p:pic>
        <p:nvPicPr>
          <p:cNvPr id="7170" name="Picture 2" descr="http://us.123rf.com/400wm/400/400/zzoplanet/zzoplanet1005/zzoplanet100500010/7033818-3d-image-of-monster-with-investigate-l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775870" cy="2775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4435</TotalTime>
  <Words>824</Words>
  <Application>Microsoft Office PowerPoint</Application>
  <PresentationFormat>Presentación en pantalla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Gulim</vt:lpstr>
      <vt:lpstr>Agency FB</vt:lpstr>
      <vt:lpstr>Arial</vt:lpstr>
      <vt:lpstr>Calibri</vt:lpstr>
      <vt:lpstr>Rockwell</vt:lpstr>
      <vt:lpstr>Verdana</vt:lpstr>
      <vt:lpstr>Wingdings</vt:lpstr>
      <vt:lpstr>Kilter</vt:lpstr>
      <vt:lpstr>ELABORACIÓN DE PROYECTOS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ELABORACION DE  LA HIPOTESIS</vt:lpstr>
      <vt:lpstr>Gracias por la atención prestada</vt:lpstr>
    </vt:vector>
  </TitlesOfParts>
  <Manager>Inés</Manager>
  <Company>M.D.O.H. MA. INES CASTRO CURIEL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ELABORACION DE PROYECTOS</dc:title>
  <dc:creator>M.D.O.H. Ma. Inès Castro Curiel</dc:creator>
  <cp:lastModifiedBy>Inés Castro Curiel</cp:lastModifiedBy>
  <cp:revision>446</cp:revision>
  <dcterms:created xsi:type="dcterms:W3CDTF">2009-07-04T04:14:14Z</dcterms:created>
  <dcterms:modified xsi:type="dcterms:W3CDTF">2014-08-29T02:17:52Z</dcterms:modified>
</cp:coreProperties>
</file>